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14" r:id="rId3"/>
    <p:sldId id="312" r:id="rId4"/>
    <p:sldId id="282" r:id="rId5"/>
    <p:sldId id="283" r:id="rId6"/>
    <p:sldId id="326" r:id="rId7"/>
    <p:sldId id="324" r:id="rId8"/>
    <p:sldId id="315" r:id="rId9"/>
    <p:sldId id="316" r:id="rId10"/>
    <p:sldId id="323" r:id="rId11"/>
    <p:sldId id="317" r:id="rId12"/>
    <p:sldId id="318" r:id="rId13"/>
    <p:sldId id="271" r:id="rId14"/>
    <p:sldId id="325" r:id="rId15"/>
    <p:sldId id="320" r:id="rId16"/>
    <p:sldId id="321" r:id="rId17"/>
    <p:sldId id="327" r:id="rId18"/>
    <p:sldId id="322" r:id="rId19"/>
    <p:sldId id="311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310" autoAdjust="0"/>
  </p:normalViewPr>
  <p:slideViewPr>
    <p:cSldViewPr>
      <p:cViewPr varScale="1">
        <p:scale>
          <a:sx n="79" d="100"/>
          <a:sy n="79" d="100"/>
        </p:scale>
        <p:origin x="-15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25888D-E777-432D-B780-0C563F7D613D}" type="datetimeFigureOut">
              <a:rPr lang="ru-RU" smtClean="0"/>
              <a:pPr/>
              <a:t>20.09.2024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B7D765-ECD0-41DE-A241-225A430358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28604"/>
            <a:ext cx="7406640" cy="2357454"/>
          </a:xfrm>
        </p:spPr>
        <p:txBody>
          <a:bodyPr anchor="t">
            <a:noAutofit/>
          </a:bodyPr>
          <a:lstStyle/>
          <a:p>
            <a:r>
              <a:rPr lang="ru-RU" sz="2800" b="1" dirty="0" smtClean="0"/>
              <a:t>Нацистская репрессивная политика на территории Крыма в 1941–1944 гг. Особенности наказания немецких военных преступников и их пособников из числа советских граждан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71876"/>
            <a:ext cx="6906574" cy="1571636"/>
          </a:xfrm>
          <a:noFill/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 Валентинович Романько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исторических наук, профессор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Крымский федеральный университет 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В.И. Вернадского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572140"/>
            <a:ext cx="1290914" cy="102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643578"/>
            <a:ext cx="993761" cy="99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643578"/>
            <a:ext cx="16239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900" b="1" dirty="0" smtClean="0"/>
              <a:t>Нацистские военные преступники, осужденные к разным видам наказания (2)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14488"/>
            <a:ext cx="5004630" cy="4605350"/>
          </a:xfrm>
        </p:spPr>
        <p:txBody>
          <a:bodyPr>
            <a:normAutofit fontScale="4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Альфред Фрауенфельд – генеральный комиссар генерального округа «Крым» / «Таврия» (слева). В 1947 г. приговорён к 15 годам тюрьмы, но уже в 1948 г. освобожден. Занимался предпринимательством. Скончался 10 мая 1977 г. </a:t>
            </a:r>
          </a:p>
          <a:p>
            <a:pPr>
              <a:buFont typeface="Wingdings" pitchFamily="2" charset="2"/>
              <a:buChar char="v"/>
            </a:pPr>
            <a:r>
              <a:rPr lang="ru-RU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Эрих фон Манштейн – генерал-фельдмаршал, командующий 11-й полевой армией (справа). В 1949 г. приговорён к 18 годам тюрьмы, освобожден по состоянию здоровья в 1953 г. Внештатный советник Конрада Аденауэра по военным вопросам. Скончался 10 июня 1973 г.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Picture 4" descr="C:\Users\Олег Романько\Desktop\Новая папка (2)\Рисунок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3"/>
            <a:ext cx="1857388" cy="2286016"/>
          </a:xfrm>
          <a:prstGeom prst="rect">
            <a:avLst/>
          </a:prstGeom>
          <a:noFill/>
        </p:spPr>
      </p:pic>
      <p:pic>
        <p:nvPicPr>
          <p:cNvPr id="5" name="Picture 2" descr="C:\Users\Олег Романько\Desktop\Новая папка (2)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000504"/>
            <a:ext cx="182018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200" b="1" dirty="0" smtClean="0"/>
              <a:t>Из свидетелей в обвиняемые. </a:t>
            </a:r>
            <a:br>
              <a:rPr lang="ru-RU" sz="3200" b="1" dirty="0" smtClean="0"/>
            </a:br>
            <a:r>
              <a:rPr lang="ru-RU" sz="3200" b="1" dirty="0" smtClean="0"/>
              <a:t>Отто Олендорф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147374" cy="4615828"/>
          </a:xfrm>
        </p:spPr>
        <p:txBody>
          <a:bodyPr>
            <a:normAutofit fontScale="40000" lnSpcReduction="20000"/>
          </a:bodyPr>
          <a:lstStyle/>
          <a:p>
            <a:pPr marL="447675" indent="-365125">
              <a:buFont typeface="Wingdings" pitchFamily="2" charset="2"/>
              <a:buChar char="v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Отто Олендорф – штандартенфюрер СС, начальник айнзацгруппы «Д»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главных свидетелей на Нюрнбергском процессе, где рассказал о деятельности айнзацгрупп (в том числе, в Крыму)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Казнен (повешен) по решению Процесса по делу об айнзацгруппах 7 июня 1951 г. (один из «малых» нюрнбергских процессов)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заступничество высших сановников церкви и членов правительства ФРГ, все прошения о помиловании Олендорфа были отклонены</a:t>
            </a:r>
          </a:p>
          <a:p>
            <a:pPr marL="447675" indent="-365125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Picture 4" descr="C:\Users\Олег Романько\Desktop\Новая папка (2)\Рисунок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262153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600" b="1" dirty="0" smtClean="0"/>
              <a:t>Советские судебные процессы над нацистскими военными преступниками. Общие сведения</a:t>
            </a:r>
            <a:endParaRPr lang="ru-RU" sz="2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Autofit/>
          </a:bodyPr>
          <a:lstStyle/>
          <a:p>
            <a:pPr marL="447675" indent="-365125"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1943–1947 гг. в 20 наиболее пострадавших советских городах, в три этапа, проходили судебные процессы над нацистскими военными преступниками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 были публично осуждены 240 военных преступника из Германии, Австрии, Венгрии, Румынии и несколько их пособников из СССР. 84 подсудимых были приговорены к смертной казни через повешение (81) или расстрел (3), остальные – к различным срокам каторжных работ 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Советские процессы над военными преступниками несли не только юридический смысл наказания виновных, но также политический и антифашистский. Поэтому они были максимально открытыми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Юридической основой процессов являлся Указ Президиума Верховного совета СССР № 39 от 19 апреля 1943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/>
              <a:t>Севастопольский судебный процесс 1947 г. Эрвин Йенеке</a:t>
            </a:r>
            <a:endParaRPr lang="ru-RU" sz="3200" b="1" dirty="0"/>
          </a:p>
        </p:txBody>
      </p:sp>
      <p:pic>
        <p:nvPicPr>
          <p:cNvPr id="7" name="Picture 4" descr="C:\Users\Олег Романько\Desktop\Новая папка (2)\Рисунок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572264" y="1714488"/>
            <a:ext cx="1643074" cy="237174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500166" y="1643050"/>
            <a:ext cx="4433887" cy="47625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Продолжался с 12 по 23 ноября 1947 г.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обвиняемый – командующий 17-й немецкой армией генерал-полковник Эрвин Йенеке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 11 подсудимых – военнослужащие разных званий, а также представители оккупационной администрации и охранных структур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процессе рассматривались преступления, совершенные генералом и его подчиненными на всей территории Крыма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процесса 8 подсудимых (Йенеке и офицеры) получили  по 25 лет каторжных работ, 4 подсудимых (нижние чины) – по 20 лет каторжных работ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1955–1956 гг. выживших заключенных репатриировали в ФРГ. Эрвин Йенеке был передан властям ФРГ 12 октября 1955 г. как неамнистированный преступник, после чего освобождён. Скончался 3 июля 1960 г. в Кёльне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Олег Романько\Desktop\Йенеке_су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8114" y="4500570"/>
            <a:ext cx="2515851" cy="1411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dirty="0" smtClean="0"/>
              <a:t>Особенности советских судебных процессов 1947 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786346"/>
          </a:xfrm>
        </p:spPr>
        <p:txBody>
          <a:bodyPr>
            <a:noAutofit/>
          </a:bodyPr>
          <a:lstStyle/>
          <a:p>
            <a:pPr marL="447675" indent="-361950">
              <a:buFont typeface="Wingdings" pitchFamily="2" charset="2"/>
              <a:buChar char="v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Советские судебные процессы 1947 г. шли в условиях начавшейся Холодной войны, что накладывало на них значительный политико-пропагандистский отпечаток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мая 1947 г. Указом Президиума Верховного совета СССР смертная казнь была отменена. Теперь высшей мерой наказания считались 25 лет исправительно-трудовых лагерей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основном, обвиняемыми на этих процессах были военнослужащие вермахта. Таким был ответ советской юстиции на отказ признать Верховное командование и Генеральный штаб вооруженных сил нацистской Германии преступными организациями 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dirty="0" smtClean="0"/>
              <a:t>Нацистские военные преступники, избежавшие наказания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14488"/>
            <a:ext cx="5004630" cy="4605350"/>
          </a:xfrm>
        </p:spPr>
        <p:txBody>
          <a:bodyPr>
            <a:normAutofit fontScale="40000" lnSpcReduction="20000"/>
          </a:bodyPr>
          <a:lstStyle/>
          <a:p>
            <a:pPr marL="447675" lvl="0" indent="-365125">
              <a:buFont typeface="Wingdings" pitchFamily="2" charset="2"/>
              <a:buChar char="v"/>
            </a:pPr>
            <a:r>
              <a:rPr lang="ru-RU" sz="6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 Маттенклотт – генерал пехоты, командующий войсками вермахта в Крыму (сверху). Избежал судебного разбирательства. Скончался 28 июня 1954 г.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6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Людольф фон Альвенслебен – группенфюрер СС, фюрер СС и полиции «Крым» / «Таврия» (снизу). После окончания войны бежал в Аргентину, польским судом приговорён к смертной казни (заочно). Скончался 1 апреля 1970 г.  </a:t>
            </a:r>
          </a:p>
          <a:p>
            <a:endParaRPr lang="ru-RU" dirty="0"/>
          </a:p>
        </p:txBody>
      </p:sp>
      <p:pic>
        <p:nvPicPr>
          <p:cNvPr id="4" name="Picture 6" descr="C:\Users\Олег Романько\Desktop\Новая папка (2)\H0171-L29136221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1785950" cy="2286016"/>
          </a:xfrm>
          <a:prstGeom prst="rect">
            <a:avLst/>
          </a:prstGeom>
          <a:noFill/>
        </p:spPr>
      </p:pic>
      <p:pic>
        <p:nvPicPr>
          <p:cNvPr id="5" name="Picture 5" descr="C:\Users\Олег Романько\Desktop\Новая папка (2)\Рисунок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00504"/>
            <a:ext cx="180579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500" b="1" dirty="0" smtClean="0"/>
              <a:t>Жизнь под чужим именем и наказание. Пауль Цапп</a:t>
            </a:r>
            <a:endParaRPr lang="ru-RU" sz="3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922210" cy="4663440"/>
          </a:xfrm>
        </p:spPr>
        <p:txBody>
          <a:bodyPr>
            <a:noAutofit/>
          </a:bodyPr>
          <a:lstStyle/>
          <a:p>
            <a:pPr marL="447675" lvl="0" indent="-365125">
              <a:buFont typeface="Wingdings" pitchFamily="2" charset="2"/>
              <a:buChar char="v"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Пауль Цапп – оберштурмбаннфюрер СС, начальник полиции безопасности и СД «Крым» / «Таврия»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войны скрывался под чужим именем. Арестован в ФРГ 6 ноября 1967 г., 26 февраля 1970 г. приговорён к пожизненному заключению, а 27 января 1986 г. освобожден досрочно. Скончался 4 февраля 1999 г.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1969 г. в СССР против Пауля Цаппа было возбуждено уголовное дело. Однако затем его прекратили, а часть материалов передали в ФРГ для привлечения Цаппа к ответственности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Олег Романько\Desktop\Новая папка (2)\Рисунок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3645"/>
            <a:ext cx="2714871" cy="3931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Судебные процессы над крымскими коллаборационистами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>
            <a:noAutofit/>
          </a:bodyPr>
          <a:lstStyle/>
          <a:p>
            <a:pPr marL="365125" indent="-365125"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Симферопольский судебный процесс (29 мая – 11 июля 1972 г.):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Подсудимые – охранники концлагеря в совхозе «Красный»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подсудимых – 6 человек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Приговор – высшая мера (5), 15 лет ИТК строгого режима (1)</a:t>
            </a:r>
          </a:p>
          <a:p>
            <a:pPr marL="365125" indent="-365125">
              <a:spcBef>
                <a:spcPts val="0"/>
              </a:spcBef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5125" indent="-365125"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Симферопольский судебный процесс (12–27 ноября 1974 г.):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Подсудимые – охранники концлагеря в совхозе «Красный»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подсудимых – 3 человека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Приговор – высшая мера (2), 15 лет ИТК строгого режима (1)</a:t>
            </a:r>
          </a:p>
          <a:p>
            <a:pPr marL="365125" indent="-365125">
              <a:spcBef>
                <a:spcPts val="0"/>
              </a:spcBef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5125" indent="-365125"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Симферопольский судебный процесс (21 июня – 3 июля 1977 г.):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Подсудимые – сотрудники симферопольской полиции безопасности и СД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подсудимых – 3 человека</a:t>
            </a:r>
          </a:p>
          <a:p>
            <a:pPr marL="365125" indent="-2794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Приговор – высшая мера (2), 12 лет ИТК строгого режима (1)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800" b="1" dirty="0" smtClean="0"/>
              <a:t>Судебный процесс о геноциде в Верховном Суде Республике Крым (июнь – июль 2022 г.)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rmAutofit fontScale="92500"/>
          </a:bodyPr>
          <a:lstStyle/>
          <a:p>
            <a:pPr marL="447675" indent="-365125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г. после изучения новых рассекреченных архивных документов Генеральная прокуратура Российской Федерации приняла решение возобновить дело Пауля Цаппа. 7 июля 2022 г. Верховный Суд Республики Крым постановил считать преступления нацистов и их пособников, совершенные в ходе оккупации Крыма 1941–1944 гг., геноцидом советского народа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 smtClean="0"/>
              <a:t>Р</a:t>
            </a:r>
            <a:r>
              <a:rPr lang="ru-RU" sz="2500" b="1" dirty="0" smtClean="0"/>
              <a:t>есу</a:t>
            </a:r>
            <a:r>
              <a:rPr lang="ru-RU" sz="2800" b="1" dirty="0" smtClean="0"/>
              <a:t>рсы</a:t>
            </a:r>
            <a:r>
              <a:rPr lang="en-US" sz="2800" b="1" dirty="0" smtClean="0"/>
              <a:t> </a:t>
            </a:r>
            <a:r>
              <a:rPr lang="ru-RU" sz="2800" b="1" dirty="0" smtClean="0"/>
              <a:t>сети «Интернет»</a:t>
            </a:r>
            <a:r>
              <a:rPr lang="en-US" sz="2800" b="1" dirty="0" smtClean="0"/>
              <a:t> </a:t>
            </a:r>
            <a:r>
              <a:rPr lang="ru-RU" sz="2800" b="1" dirty="0" smtClean="0"/>
              <a:t>по истории </a:t>
            </a:r>
            <a:r>
              <a:rPr lang="ru-RU" sz="2800" b="1" dirty="0" smtClean="0"/>
              <a:t>Крыма</a:t>
            </a:r>
            <a:r>
              <a:rPr lang="en-US" sz="2800" b="1" dirty="0" smtClean="0"/>
              <a:t> </a:t>
            </a:r>
            <a:r>
              <a:rPr lang="ru-RU" sz="2800" b="1" dirty="0" smtClean="0"/>
              <a:t>в период нацистской оккупации (1941–1944 гг.)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1290914" cy="102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286116" y="2000240"/>
            <a:ext cx="4071966" cy="92869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Факультатив «Великая Отечественная война: Без срока давности»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https://moodle.cfuv.ru/course/view.php?id=23748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3643314"/>
            <a:ext cx="4071966" cy="100013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Rutube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октора ист. н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проф.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Романько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О.В.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https://rutube.ru/channel/24948583/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286388"/>
            <a:ext cx="993761" cy="99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3286116" y="5357826"/>
            <a:ext cx="4071966" cy="914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Историко-просветительский публичный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Telegram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-канал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«Горячие точки памяти»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https://t.me/hotpointmemory/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026" name="Picture 2" descr="C:\Users\Олег Романько\Desktop\QR-Co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000240"/>
            <a:ext cx="928694" cy="928694"/>
          </a:xfrm>
          <a:prstGeom prst="rect">
            <a:avLst/>
          </a:prstGeom>
          <a:noFill/>
        </p:spPr>
      </p:pic>
      <p:pic>
        <p:nvPicPr>
          <p:cNvPr id="1027" name="Picture 3" descr="C:\Users\Олег Романько\Desktop\QR-Code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357826"/>
            <a:ext cx="928694" cy="928694"/>
          </a:xfrm>
          <a:prstGeom prst="rect">
            <a:avLst/>
          </a:prstGeom>
          <a:noFill/>
        </p:spPr>
      </p:pic>
      <p:pic>
        <p:nvPicPr>
          <p:cNvPr id="11" name="Picture 4" descr="C:\Users\Олег Романько\Desktop\medium_aee8d387f1dd8d0ef2ea7380c4b3bb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571876"/>
            <a:ext cx="1047764" cy="1047764"/>
          </a:xfrm>
          <a:prstGeom prst="rect">
            <a:avLst/>
          </a:prstGeom>
          <a:noFill/>
        </p:spPr>
      </p:pic>
      <p:pic>
        <p:nvPicPr>
          <p:cNvPr id="1029" name="Picture 5" descr="C:\Users\Олег Романько\Desktop\qr-code.gif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72396" y="357187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700" b="1" dirty="0" smtClean="0"/>
              <a:t>Наказание нацистских военных преступников и их пособников в послевоенный период</a:t>
            </a:r>
            <a:endParaRPr lang="ru-RU" sz="2700" b="1" dirty="0"/>
          </a:p>
        </p:txBody>
      </p:sp>
      <p:pic>
        <p:nvPicPr>
          <p:cNvPr id="7" name="Содержимое 6" descr="1280px-Defendants_in_the_dock_at_nuremberg_tria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3643314"/>
            <a:ext cx="2900001" cy="22860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14942" y="1643050"/>
            <a:ext cx="3643338" cy="4545025"/>
          </a:xfrm>
        </p:spPr>
        <p:txBody>
          <a:bodyPr>
            <a:normAutofit fontScale="85000" lnSpcReduction="20000"/>
          </a:bodyPr>
          <a:lstStyle/>
          <a:p>
            <a:pPr marL="447675" indent="-365125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Нюрнбергский процесс (1945–1946 гг.)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«Малые» нюрнбергские процессы (1946–1949 гг.)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судебные процессы над нацистскими преступниками и их пособниками (после 1945 г.)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Олег Романько\Desktop\Justizpalast_mitte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14488"/>
            <a:ext cx="3480775" cy="1754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643050"/>
            <a:ext cx="7498080" cy="235745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Благодарю </a:t>
            </a:r>
            <a:br>
              <a:rPr lang="ru-RU" sz="7200" b="1" dirty="0" smtClean="0"/>
            </a:br>
            <a:r>
              <a:rPr lang="ru-RU" sz="7200" b="1" dirty="0" smtClean="0"/>
              <a:t>за внимание!!!</a:t>
            </a:r>
            <a:endParaRPr lang="ru-RU" sz="7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572140"/>
            <a:ext cx="1290914" cy="102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643578"/>
            <a:ext cx="993761" cy="99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643578"/>
            <a:ext cx="16239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800" b="1" dirty="0" smtClean="0"/>
              <a:t>Нацистский оккупационный режим на территории СССР / Крыма и его особенности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28728" y="1643050"/>
            <a:ext cx="7504960" cy="4857784"/>
          </a:xfrm>
        </p:spPr>
        <p:txBody>
          <a:bodyPr>
            <a:normAutofit fontScale="25000" lnSpcReduction="20000"/>
          </a:bodyPr>
          <a:lstStyle/>
          <a:p>
            <a:pPr marL="266700" lvl="0" indent="-266700">
              <a:buFont typeface="Wingdings" pitchFamily="2" charset="2"/>
              <a:buChar char="v"/>
            </a:pPr>
            <a:r>
              <a:rPr lang="ru-RU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Нацистская оккупация Крыма длилась с ноября 1941 по май 1944 г. Как и на остальных оккупированных территориях СССР, она носила здесь радикально колониальный характер, направленный на ликвидацию советской государственности, экономическую эксплуатацию людских и материальных ресурсов и изменение этнонациональной и социокультурной ситуации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ru-RU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Добиваться поставленных целей руководство нацистской Германии собиралось разными способами, важнейшим из которых являлись репрессии, как неотъемлемая часть оккупации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ru-RU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Репрессивная политика оккупантов на территории СССР вообще и в Крыму в частности имела четко спланированный характер и идеологически опиралась на расовую теорию, антиславинизм, антикоммунизм и связанный с ним антисемитизм. На  практике ее основой служил целый ряд инструктивных документов (например, приказ о комиссарах, приказ о военной подсудности, «Зеленая папка Геринга», Генеральный план «Ост», различные приказы о борьбе с партизанами и об обращении с военнопленными)</a:t>
            </a:r>
            <a:endParaRPr lang="ru-RU" sz="6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Wingdings" pitchFamily="2" charset="2"/>
              <a:buChar char="v"/>
            </a:pPr>
            <a:r>
              <a:rPr lang="ru-RU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время нацистской оккупации на территории Крыма было расстреляно 72 тыс. мирных граждан, замучено в тюрьмах и лагерях 18 тыс. человек, уничтожено разными способами 45 тыс. советских военнопленных. Также, в качестве «остарбайтеров» с территории Крыма было вывезено более 85 тыс. человек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/>
              <a:t>Структура нацистского оккупационного режима на территории Крыма (1941–1944 гг.)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496" y="1714488"/>
            <a:ext cx="2571768" cy="914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оккупационные институции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3214686"/>
            <a:ext cx="2428892" cy="8572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делам оккупированных Восточных областей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3214686"/>
            <a:ext cx="1285884" cy="642942"/>
          </a:xfrm>
          <a:prstGeom prst="roundRect">
            <a:avLst>
              <a:gd name="adj" fmla="val 1145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Вермахт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29454" y="3214686"/>
            <a:ext cx="1571636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 СС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полиции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70" y="4572008"/>
            <a:ext cx="1643074" cy="78581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округ «Крым» / «Таврия»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4810" y="4572008"/>
            <a:ext cx="2143140" cy="78581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11-я, 17-я полевые армии, Командующий «Крым»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58016" y="4572008"/>
            <a:ext cx="1714512" cy="78581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Фюрер СС и полиции «Крым» / «Таврия»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28794" y="5857892"/>
            <a:ext cx="1928826" cy="7715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р/политики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9124" y="5857892"/>
            <a:ext cx="1714512" cy="7715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осуществление р/политики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58016" y="5857892"/>
            <a:ext cx="1643074" cy="7715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осуществление р/политики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трелка вниз 26"/>
          <p:cNvSpPr/>
          <p:nvPr/>
        </p:nvSpPr>
        <p:spPr>
          <a:xfrm rot="2373596">
            <a:off x="3457596" y="2495206"/>
            <a:ext cx="484632" cy="75909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5072066" y="2714620"/>
            <a:ext cx="484632" cy="428628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 rot="1811305">
            <a:off x="6629601" y="2563750"/>
            <a:ext cx="951320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2643174" y="4143380"/>
            <a:ext cx="484632" cy="35719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5072066" y="3929066"/>
            <a:ext cx="484632" cy="57150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7500958" y="4000504"/>
            <a:ext cx="484632" cy="50006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2643174" y="5429264"/>
            <a:ext cx="484632" cy="35719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5072066" y="5429264"/>
            <a:ext cx="484632" cy="35719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7500958" y="5429264"/>
            <a:ext cx="484632" cy="35719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700" b="1" dirty="0" smtClean="0"/>
              <a:t>Силовой аппарат нацистского оккупационного режима на территории Крыма 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>
            <a:normAutofit fontScale="55000" lnSpcReduction="20000"/>
          </a:bodyPr>
          <a:lstStyle/>
          <a:p>
            <a:pPr marL="447675" indent="-365125">
              <a:buFont typeface="Wingdings" pitchFamily="2" charset="2"/>
              <a:buChar char="v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Вермахту подчинялись боевые и охранные части, абвер, тайная полевая полиция, полевая жандармерия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Полиции подчинялись айнзацгруппа «Д» и ее подразделения, СД и полиция безопасности, полиция порядка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каждой из этих структур были свои так называемые «места принудительного содержания»: тюрьмы и различные лагеря – у полиции, и лагеря военнопленных – у вермахта</a:t>
            </a:r>
          </a:p>
          <a:p>
            <a:pPr marL="447675" lvl="0" indent="-365125">
              <a:buFont typeface="Wingdings" pitchFamily="2" charset="2"/>
              <a:buChar char="v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Помимо немецких охранно-полицейских формирований на территории Крыма в осуществлении репрессивной политики участвовали румынские спецслужбы и румынские боевые формирования. Они, в целом, находились в подчинении у немецкого военного руководства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Значительную роль в аппарате оккупантов и их репрессивной политике играли структуры коллаборационистов – пособников оккупационного режима из числа советских граждан. Коллаборационистские структуры находились при всех частях немецко-румынского оккупационного аппарата и являлись его основной опорой на низовом уровне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5409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Нацистские военные преступники, имевшие отношение к репрессивной политике на территории Крыма (по категориям)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571612"/>
          <a:ext cx="7499352" cy="47863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79578"/>
                <a:gridCol w="1970098"/>
                <a:gridCol w="1744678"/>
                <a:gridCol w="2004998"/>
              </a:tblGrid>
              <a:tr h="6902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Идеологи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планировщики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Организаторы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Организаторы-исполнители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Исполнители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96092"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Генрих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Гиммлер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(СС)</a:t>
                      </a: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Альфред Розенберг (НСДАП)</a:t>
                      </a: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Альфред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Фрауенельд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(НСДАП)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Эрих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фон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Манштейн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(вермахт)</a:t>
                      </a:r>
                    </a:p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Франц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Маттенклотт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(вермахт)</a:t>
                      </a:r>
                    </a:p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Эрвин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Йенеке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(вермахт)</a:t>
                      </a:r>
                    </a:p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Ханс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Прютцманн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(СС и полиция)</a:t>
                      </a:r>
                    </a:p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Людольф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фон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Альвенслебен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(СС и полиция)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Отто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Олендорф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(СД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полиция)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Пауль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Цапп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(СД и полиция</a:t>
                      </a:r>
                    </a:p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Вернер Брауне (СД и полиция)</a:t>
                      </a:r>
                    </a:p>
                    <a:p>
                      <a:pPr marL="361950" indent="-36195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Алоиз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Перштерер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(СД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полиция)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/>
                        </a:buClr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Военнослужащие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германских вооруженных сил, сотрудники германских органов безопасности, военнослужащие и сотрудники органов безопасности немецких союзников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коллаборанты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из числа местного населения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500" b="1" dirty="0" smtClean="0"/>
              <a:t>Судьба нацистских военных преступников, имевших отношение к репрессивной политике на территории Крыма</a:t>
            </a:r>
            <a:endParaRPr lang="ru-RU" sz="2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/>
          <a:lstStyle/>
          <a:p>
            <a:pPr marL="447675" indent="-365125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Нацистские военные преступники, погибшие до начала юридического разбирательства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Нацистские военные преступники, осужденные к разным видам наказания</a:t>
            </a:r>
          </a:p>
          <a:p>
            <a:pPr marL="447675" indent="-365125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Нацистские военные преступники, избежавшие наказания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/>
              <a:t>Нацистские военные преступники, погибшие до начала юридического разбирательства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143380"/>
            <a:ext cx="7498080" cy="2286016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Генрих Гиммлер – рейхсфюрер СС и шеф германской полиции (слева). Покончил с собой во время задержания 23 мая 1945 г.</a:t>
            </a:r>
          </a:p>
          <a:p>
            <a:pPr>
              <a:buFont typeface="Wingdings" pitchFamily="2" charset="2"/>
              <a:buChar char="v"/>
            </a:pPr>
            <a:r>
              <a:rPr lang="ru-RU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Ханс Прютцманн – обергруппенфюрер СС, главный фюрер СС и полиции «Россия-Юг» (в центре). Попал в плен к западным союзникам, покончил с собой в тюрьме 21 мая 1945 г.</a:t>
            </a:r>
          </a:p>
          <a:p>
            <a:pPr lvl="0">
              <a:buFont typeface="Wingdings" pitchFamily="2" charset="2"/>
              <a:buChar char="v"/>
            </a:pPr>
            <a:r>
              <a:rPr lang="ru-RU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Алоис Перштерер – оберштурмбаннфюрер СС, начальник зондеркоманды 10б (справа). Убит при невыясненных обстоятельствах 30 мая 1945 г. По другой версии – застрелен американским патрулём при задержании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v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v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v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Picture 3" descr="C:\Users\Олег Романько\Desktop\Новая папка (2)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43050"/>
            <a:ext cx="1602603" cy="2286016"/>
          </a:xfrm>
          <a:prstGeom prst="rect">
            <a:avLst/>
          </a:prstGeom>
          <a:noFill/>
        </p:spPr>
      </p:pic>
      <p:pic>
        <p:nvPicPr>
          <p:cNvPr id="5" name="Picture 3" descr="C:\Users\Олег Романько\Desktop\Новая папка (2)\Bundesarchiv_Bild_183-R53525,_Hans_Prützma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643050"/>
            <a:ext cx="1586519" cy="2286016"/>
          </a:xfrm>
          <a:prstGeom prst="rect">
            <a:avLst/>
          </a:prstGeom>
          <a:noFill/>
        </p:spPr>
      </p:pic>
      <p:pic>
        <p:nvPicPr>
          <p:cNvPr id="6" name="Picture 4" descr="C:\Users\Олег Романько\Desktop\Новая папка (2)\Persterer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9867" y="1643050"/>
            <a:ext cx="163278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900" b="1" dirty="0" smtClean="0"/>
              <a:t>Нацистские военные преступники, осужденные к разным видам наказания (1)</a:t>
            </a: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71612"/>
            <a:ext cx="4861754" cy="4676788"/>
          </a:xfrm>
        </p:spPr>
        <p:txBody>
          <a:bodyPr>
            <a:noAutofit/>
          </a:bodyPr>
          <a:lstStyle/>
          <a:p>
            <a:pPr marL="447675" lvl="0" indent="-365125">
              <a:buFont typeface="Wingdings" pitchFamily="2" charset="2"/>
              <a:buChar char="v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Альфред Розенберг – министр по делам оккупированных Восточных областей (сверху). Один из главных военных преступников. Казнен (повешен) по решению Нюрнбергского международного трибунала 16 октября 1946 г.</a:t>
            </a:r>
          </a:p>
          <a:p>
            <a:pPr marL="447675" lvl="0" indent="-365125">
              <a:buFont typeface="Wingdings" pitchFamily="2" charset="2"/>
              <a:buChar char="v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Вернер Брауне – штурмбаннфюрер СС, начальник зондеркоманды 11б (снизу). Казнен (повешен) по решению Процесса по делу об айнзацгруппах  7 июня 1951 г. </a:t>
            </a:r>
          </a:p>
        </p:txBody>
      </p:sp>
      <p:pic>
        <p:nvPicPr>
          <p:cNvPr id="4" name="Picture 2" descr="C:\Users\Олег Романько\Desktop\Новая папка (2)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1785950" cy="2315446"/>
          </a:xfrm>
          <a:prstGeom prst="rect">
            <a:avLst/>
          </a:prstGeom>
          <a:noFill/>
        </p:spPr>
      </p:pic>
      <p:pic>
        <p:nvPicPr>
          <p:cNvPr id="5" name="Picture 5" descr="C:\Users\Олег Романько\Desktop\Новая папка (2)\800px-WernerBrau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000504"/>
            <a:ext cx="1802758" cy="23574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1543</TotalTime>
  <Words>1729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Нацистская репрессивная политика на территории Крыма в 1941–1944 гг. Особенности наказания немецких военных преступников и их пособников из числа советских граждан </vt:lpstr>
      <vt:lpstr>Наказание нацистских военных преступников и их пособников в послевоенный период</vt:lpstr>
      <vt:lpstr>Нацистский оккупационный режим на территории СССР / Крыма и его особенности</vt:lpstr>
      <vt:lpstr>Структура нацистского оккупационного режима на территории Крыма (1941–1944 гг.)</vt:lpstr>
      <vt:lpstr>Силовой аппарат нацистского оккупационного режима на территории Крыма </vt:lpstr>
      <vt:lpstr>Нацистские военные преступники, имевшие отношение к репрессивной политике на территории Крыма (по категориям)</vt:lpstr>
      <vt:lpstr>Судьба нацистских военных преступников, имевших отношение к репрессивной политике на территории Крыма</vt:lpstr>
      <vt:lpstr>Нацистские военные преступники, погибшие до начала юридического разбирательства</vt:lpstr>
      <vt:lpstr>Нацистские военные преступники, осужденные к разным видам наказания (1)</vt:lpstr>
      <vt:lpstr>Нацистские военные преступники, осужденные к разным видам наказания (2)</vt:lpstr>
      <vt:lpstr>Из свидетелей в обвиняемые.  Отто Олендорф</vt:lpstr>
      <vt:lpstr>Советские судебные процессы над нацистскими военными преступниками. Общие сведения</vt:lpstr>
      <vt:lpstr>Севастопольский судебный процесс 1947 г. Эрвин Йенеке</vt:lpstr>
      <vt:lpstr>Особенности советских судебных процессов 1947 г.</vt:lpstr>
      <vt:lpstr>Нацистские военные преступники, избежавшие наказания</vt:lpstr>
      <vt:lpstr>Жизнь под чужим именем и наказание. Пауль Цапп</vt:lpstr>
      <vt:lpstr>Судебные процессы над крымскими коллаборационистами</vt:lpstr>
      <vt:lpstr>Судебный процесс о геноциде в Верховном Суде Республике Крым (июнь – июль 2022 г.)</vt:lpstr>
      <vt:lpstr>Ресурсы сети «Интернет» по истории Крыма в период нацистской оккупации (1941–1944 гг.)</vt:lpstr>
      <vt:lpstr>Благодарю 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Нацистская репрессивная политика на территории оккупированного Крыма (1941–1944 гг.)</dc:title>
  <dc:creator>Олег Романько</dc:creator>
  <cp:lastModifiedBy>Олег Романько</cp:lastModifiedBy>
  <cp:revision>497</cp:revision>
  <dcterms:created xsi:type="dcterms:W3CDTF">2021-12-03T18:50:33Z</dcterms:created>
  <dcterms:modified xsi:type="dcterms:W3CDTF">2024-09-20T18:31:12Z</dcterms:modified>
</cp:coreProperties>
</file>